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04" r:id="rId1"/>
  </p:sldMasterIdLst>
  <p:notesMasterIdLst>
    <p:notesMasterId r:id="rId15"/>
  </p:notesMasterIdLst>
  <p:sldIdLst>
    <p:sldId id="257" r:id="rId2"/>
    <p:sldId id="259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82" r:id="rId13"/>
    <p:sldId id="283" r:id="rId14"/>
  </p:sldIdLst>
  <p:sldSz cx="9144000" cy="5143500" type="screen16x9"/>
  <p:notesSz cx="6797675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05" autoAdjust="0"/>
    <p:restoredTop sz="94651" autoAdjust="0"/>
  </p:normalViewPr>
  <p:slideViewPr>
    <p:cSldViewPr>
      <p:cViewPr varScale="1">
        <p:scale>
          <a:sx n="141" d="100"/>
          <a:sy n="141" d="100"/>
        </p:scale>
        <p:origin x="102" y="20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3159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381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2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2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7C8DED-63B4-4808-85F4-CFA0F6470C42}" type="datetimeFigureOut">
              <a:rPr lang="ru-RU" smtClean="0"/>
              <a:t>02.05.2023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4399"/>
            <a:ext cx="5438140" cy="446627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7075"/>
            <a:ext cx="2945659" cy="4962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7075"/>
            <a:ext cx="2945659" cy="4962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3F2486-9F9B-4AF0-938F-CC69FF84FD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434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3F2486-9F9B-4AF0-938F-CC69FF84FDA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0484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3F2486-9F9B-4AF0-938F-CC69FF84FDA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432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6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BF0D-B68F-4178-92A4-ED7CAA777FA7}" type="datetimeFigureOut">
              <a:rPr lang="ru-RU" smtClean="0"/>
              <a:t>02.05.2023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5EBD-EDE5-4FEC-969E-8A472EB0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1689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BF0D-B68F-4178-92A4-ED7CAA777FA7}" type="datetimeFigureOut">
              <a:rPr lang="ru-RU" smtClean="0"/>
              <a:t>02.05.2023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5EBD-EDE5-4FEC-969E-8A472EB0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051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BF0D-B68F-4178-92A4-ED7CAA777FA7}" type="datetimeFigureOut">
              <a:rPr lang="ru-RU" smtClean="0"/>
              <a:t>02.05.2023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5EBD-EDE5-4FEC-969E-8A472EB0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460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BF0D-B68F-4178-92A4-ED7CAA777FA7}" type="datetimeFigureOut">
              <a:rPr lang="ru-RU" smtClean="0"/>
              <a:t>02.05.2023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5EBD-EDE5-4FEC-969E-8A472EB0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4521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BF0D-B68F-4178-92A4-ED7CAA777FA7}" type="datetimeFigureOut">
              <a:rPr lang="ru-RU" smtClean="0"/>
              <a:t>02.05.2023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5EBD-EDE5-4FEC-969E-8A472EB0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289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BF0D-B68F-4178-92A4-ED7CAA777FA7}" type="datetimeFigureOut">
              <a:rPr lang="ru-RU" smtClean="0"/>
              <a:t>02.05.2023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5EBD-EDE5-4FEC-969E-8A472EB0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119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BF0D-B68F-4178-92A4-ED7CAA777FA7}" type="datetimeFigureOut">
              <a:rPr lang="ru-RU" smtClean="0"/>
              <a:t>02.05.2023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5EBD-EDE5-4FEC-969E-8A472EB0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837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BF0D-B68F-4178-92A4-ED7CAA777FA7}" type="datetimeFigureOut">
              <a:rPr lang="ru-RU" smtClean="0"/>
              <a:t>02.05.2023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5EBD-EDE5-4FEC-969E-8A472EB0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31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BF0D-B68F-4178-92A4-ED7CAA777FA7}" type="datetimeFigureOut">
              <a:rPr lang="ru-RU" smtClean="0"/>
              <a:t>02.05.2023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5EBD-EDE5-4FEC-969E-8A472EB0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91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5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5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BF0D-B68F-4178-92A4-ED7CAA777FA7}" type="datetimeFigureOut">
              <a:rPr lang="ru-RU" smtClean="0"/>
              <a:t>02.05.2023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5EBD-EDE5-4FEC-969E-8A472EB0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611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0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BF0D-B68F-4178-92A4-ED7CAA777FA7}" type="datetimeFigureOut">
              <a:rPr lang="ru-RU" smtClean="0"/>
              <a:t>02.05.2023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5EBD-EDE5-4FEC-969E-8A472EB0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078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41BF0D-B68F-4178-92A4-ED7CAA777FA7}" type="datetimeFigureOut">
              <a:rPr lang="ru-RU" smtClean="0"/>
              <a:t>02.05.2023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75EBD-EDE5-4FEC-969E-8A472EB0A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946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  <p:sldLayoutId id="2147484106" r:id="rId2"/>
    <p:sldLayoutId id="2147484107" r:id="rId3"/>
    <p:sldLayoutId id="2147484108" r:id="rId4"/>
    <p:sldLayoutId id="2147484109" r:id="rId5"/>
    <p:sldLayoutId id="2147484110" r:id="rId6"/>
    <p:sldLayoutId id="2147484111" r:id="rId7"/>
    <p:sldLayoutId id="2147484112" r:id="rId8"/>
    <p:sldLayoutId id="2147484113" r:id="rId9"/>
    <p:sldLayoutId id="2147484114" r:id="rId10"/>
    <p:sldLayoutId id="21474841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hyperlink" Target="http://sadykova-munira.narod.ru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hyperlink" Target="https://edu.tatar.ru/community/index/1671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ctrTitle"/>
          </p:nvPr>
        </p:nvSpPr>
        <p:spPr>
          <a:xfrm>
            <a:off x="685800" y="1059582"/>
            <a:ext cx="7772400" cy="1728192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Организация наставнической деятельности в </a:t>
            </a:r>
            <a:r>
              <a:rPr lang="ru-RU" sz="32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Лаишевском</a:t>
            </a:r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муниципальном районе</a:t>
            </a:r>
            <a:endParaRPr lang="ru-RU" sz="32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-117559"/>
            <a:ext cx="5074828" cy="954465"/>
          </a:xfrm>
          <a:prstGeom prst="rect">
            <a:avLst/>
          </a:prstGeom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88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30" y="115554"/>
            <a:ext cx="623940" cy="62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-117559"/>
            <a:ext cx="5074828" cy="954465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Хазиева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Миляуша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Мулыйывна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457200" y="1203597"/>
            <a:ext cx="4038600" cy="2242073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ru-RU" sz="49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49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читель татарского языка и литературы </a:t>
            </a:r>
            <a:r>
              <a:rPr lang="ru-RU" sz="49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Столбищенской</a:t>
            </a:r>
            <a:r>
              <a:rPr lang="ru-RU" sz="49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СОШ</a:t>
            </a:r>
          </a:p>
          <a:p>
            <a:pPr marL="0" indent="0">
              <a:buNone/>
            </a:pPr>
            <a:r>
              <a:rPr lang="ru-RU" sz="49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 на тему  «</a:t>
            </a:r>
            <a:r>
              <a:rPr lang="en-US" sz="4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</a:t>
            </a:r>
            <a:r>
              <a:rPr lang="en-US" sz="4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сопровождение</a:t>
            </a:r>
            <a:r>
              <a:rPr lang="en-US" sz="4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молодых</a:t>
            </a:r>
            <a:r>
              <a:rPr lang="en-US" sz="4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</a:t>
            </a:r>
            <a:r>
              <a:rPr lang="en-US" sz="4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sz="4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совершенствованию</a:t>
            </a:r>
            <a:r>
              <a:rPr lang="en-US" sz="4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r>
              <a:rPr lang="en-US" sz="4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en-US" sz="4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одаренными</a:t>
            </a:r>
            <a:r>
              <a:rPr lang="en-US" sz="4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детьм</a:t>
            </a:r>
            <a:r>
              <a:rPr lang="ru-RU" sz="49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и»</a:t>
            </a:r>
          </a:p>
          <a:p>
            <a:pPr marL="0" indent="0">
              <a:buNone/>
            </a:pPr>
            <a:endParaRPr lang="ru-RU" sz="4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3615851"/>
          </a:xfrm>
        </p:spPr>
        <p:txBody>
          <a:bodyPr>
            <a:normAutofit fontScale="32500" lnSpcReduction="20000"/>
          </a:bodyPr>
          <a:lstStyle/>
          <a:p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9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Конечные результаты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1.Совершенствование  технологии работы  молодых учителей гуманитарного цикла над проектом: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этапами работы над проектом;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совершенствование деятельности педагога  на  всех этапах выполнения проекта; 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практическая  помощь в  овладении  технологией работы над проектом.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Изучение научных данных психологических  особенностей детей и применение, эффективных методических приемов при работе с ними.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Использование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межпредметных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связей.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4.Изучение авторской программы «Совершенствование коммуникативной компетенции учащихся через реализацию программы </a:t>
            </a:r>
            <a:r>
              <a:rPr lang="tt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театр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уйныйбыз</a:t>
            </a:r>
            <a:r>
              <a:rPr lang="tt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для использования в работе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t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5.Обучение приемам артикуляционной и акустической звуковой системы татарского и русского языков. Знакомство с  основными практическими навыками авторской программы.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реализации проекта у молодых педагогов  повышается интерес к преподаванию предметов гуманитарного цикла, формируются навыки индивидуального стиля творческой деятельности ,  а также создаются мотивы к саморазвитию и самореализации .</a:t>
            </a:r>
          </a:p>
        </p:txBody>
      </p:sp>
      <p:pic>
        <p:nvPicPr>
          <p:cNvPr id="2050" name="Picture 2" descr="C:\Users\Comp1\AppData\Local\Temp\Rar$DI02.920\IMG-20190427-WA003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859782"/>
            <a:ext cx="2952328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40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338"/>
            <a:ext cx="623940" cy="62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-117559"/>
            <a:ext cx="5074828" cy="954465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87088"/>
            <a:ext cx="8229600" cy="857250"/>
          </a:xfrm>
        </p:spPr>
        <p:txBody>
          <a:bodyPr>
            <a:normAutofit/>
          </a:bodyPr>
          <a:lstStyle/>
          <a:p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Халиуллина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Елена Николаевна</a:t>
            </a: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457200" y="1059581"/>
            <a:ext cx="4038600" cy="238608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sz="17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6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6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читель русского языка и литературы </a:t>
            </a:r>
            <a:r>
              <a:rPr lang="ru-RU" sz="6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Среднедевятовской</a:t>
            </a:r>
            <a:r>
              <a:rPr lang="ru-RU" sz="6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СОШ</a:t>
            </a:r>
          </a:p>
          <a:p>
            <a:pPr marL="0" indent="0">
              <a:buNone/>
            </a:pPr>
            <a:endParaRPr lang="ru-RU" sz="6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6400" b="1" i="1" dirty="0" smtClean="0">
                <a:latin typeface="Times New Roman" pitchFamily="18" charset="0"/>
                <a:cs typeface="Times New Roman" pitchFamily="18" charset="0"/>
              </a:rPr>
              <a:t>Проект  на тему «Педагогическое наставничество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0" indent="0">
              <a:buNone/>
            </a:pP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3615851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endParaRPr lang="ru-RU" sz="25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6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Конечные результаты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Организационная деятельность: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4400" b="1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Муниципальный уровень: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44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1. Создание муниципального объединения молодых педагогов русского языка и литературы.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44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2. Прикрепление наставников к молодым педагогам. Определены учителя – консультанты по отдельным вопросам.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4400" b="1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Уровень образовательного учреждения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44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</a:t>
            </a:r>
            <a:r>
              <a:rPr lang="ru-RU" sz="4400" b="1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r>
              <a:rPr lang="ru-RU" sz="44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Информирование молодых специалистов учреждения о проекте и его мероприятиях. </a:t>
            </a:r>
          </a:p>
          <a:p>
            <a:pPr>
              <a:spcAft>
                <a:spcPts val="1000"/>
              </a:spcAft>
            </a:pPr>
            <a:r>
              <a:rPr lang="ru-RU" sz="44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2.. Составлен план наставничества (Приложение к плану ШМО учителей гуманитарного цикла)</a:t>
            </a:r>
          </a:p>
          <a:p>
            <a:pPr>
              <a:spcAft>
                <a:spcPts val="1000"/>
              </a:spcAft>
            </a:pPr>
            <a:r>
              <a:rPr lang="ru-RU" sz="4400" b="1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Методическое сопровождение.</a:t>
            </a:r>
          </a:p>
          <a:p>
            <a:pPr>
              <a:spcAft>
                <a:spcPts val="1000"/>
              </a:spcAft>
            </a:pPr>
            <a:r>
              <a:rPr lang="ru-RU" sz="44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Муниципальный уровень:1.Составлен план мероприятий для реализации данного проекта.  2.Создана творческая группа из опытных учителей школ </a:t>
            </a:r>
            <a:r>
              <a:rPr lang="ru-RU" sz="44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райо</a:t>
            </a:r>
            <a:r>
              <a:rPr lang="ru-RU" sz="4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</a:t>
            </a:r>
            <a:endParaRPr lang="ru-RU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Comp1\Desktop\IMG_20190506_1348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859782"/>
            <a:ext cx="3168352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990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338"/>
            <a:ext cx="623940" cy="62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-117559"/>
            <a:ext cx="5074828" cy="954465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87088"/>
            <a:ext cx="8229600" cy="85725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Павлова Татьяна Дмитриевна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457200" y="1059581"/>
            <a:ext cx="4038600" cy="238608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ru-RU" sz="17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6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3615851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endParaRPr lang="ru-RU" sz="25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Учитель </a:t>
            </a:r>
            <a:r>
              <a:rPr lang="ru-RU" sz="3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русского языка и литературы </a:t>
            </a:r>
            <a:r>
              <a:rPr lang="ru-RU" sz="3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Песчано</a:t>
            </a:r>
            <a:r>
              <a:rPr lang="ru-RU" sz="3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Ковалинской</a:t>
            </a:r>
            <a:r>
              <a:rPr lang="ru-RU" sz="3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СОШ</a:t>
            </a:r>
          </a:p>
          <a:p>
            <a:r>
              <a:rPr lang="ru-RU" b="1" dirty="0" smtClean="0"/>
              <a:t>Стаж </a:t>
            </a:r>
            <a:r>
              <a:rPr lang="ru-RU" b="1" dirty="0"/>
              <a:t>наставнической деятельности – </a:t>
            </a:r>
            <a:r>
              <a:rPr lang="ru-RU" b="1" dirty="0"/>
              <a:t>5</a:t>
            </a:r>
            <a:r>
              <a:rPr lang="ru-RU" b="1" dirty="0" smtClean="0"/>
              <a:t> лет</a:t>
            </a:r>
            <a:endParaRPr lang="ru-RU" b="1" dirty="0" smtClean="0"/>
          </a:p>
          <a:p>
            <a:r>
              <a:rPr lang="ru-RU" b="1" dirty="0" smtClean="0"/>
              <a:t> </a:t>
            </a:r>
            <a:r>
              <a:rPr lang="ru-RU" b="1" dirty="0"/>
              <a:t>Направление наставничества </a:t>
            </a:r>
          </a:p>
          <a:p>
            <a:pPr marL="0" indent="0">
              <a:buNone/>
            </a:pPr>
            <a:r>
              <a:rPr lang="ru-RU" b="1" dirty="0" smtClean="0"/>
              <a:t>   </a:t>
            </a:r>
            <a:r>
              <a:rPr lang="ru-RU" b="1" dirty="0"/>
              <a:t>« Совершенствование ИКТ – </a:t>
            </a:r>
            <a:r>
              <a:rPr lang="ru-RU" b="1" dirty="0" smtClean="0"/>
              <a:t> </a:t>
            </a:r>
            <a:r>
              <a:rPr lang="ru-RU" b="1" dirty="0"/>
              <a:t>компетентности педагогов – </a:t>
            </a:r>
            <a:r>
              <a:rPr lang="ru-RU" b="1" dirty="0" smtClean="0"/>
              <a:t> </a:t>
            </a:r>
            <a:r>
              <a:rPr lang="ru-RU" b="1" dirty="0"/>
              <a:t>условие эффективной </a:t>
            </a:r>
            <a:r>
              <a:rPr lang="ru-RU" b="1" dirty="0" smtClean="0"/>
              <a:t>работы </a:t>
            </a:r>
            <a:r>
              <a:rPr lang="ru-RU" b="1" dirty="0"/>
              <a:t>в цифровой образовательной среде»</a:t>
            </a:r>
            <a:endParaRPr lang="ru-RU" sz="6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347614"/>
            <a:ext cx="2304256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330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338"/>
            <a:ext cx="623940" cy="62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-117559"/>
            <a:ext cx="5074828" cy="954465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87088"/>
            <a:ext cx="8229600" cy="857250"/>
          </a:xfrm>
        </p:spPr>
        <p:txBody>
          <a:bodyPr>
            <a:normAutofit/>
          </a:bodyPr>
          <a:lstStyle/>
          <a:p>
            <a:r>
              <a:rPr lang="ru-RU" sz="2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Нигматзянова</a:t>
            </a: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Лилия </a:t>
            </a:r>
            <a:r>
              <a:rPr lang="ru-RU" sz="2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Ринатовна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457200" y="1059581"/>
            <a:ext cx="4038600" cy="2386089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ru-RU" sz="17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6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3615851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endParaRPr lang="ru-RU" sz="25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Учитель английского языка </a:t>
            </a:r>
            <a:r>
              <a:rPr lang="ru-RU" sz="3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Песчано</a:t>
            </a:r>
            <a:r>
              <a:rPr lang="ru-RU" sz="3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Ковалинской</a:t>
            </a:r>
            <a:r>
              <a:rPr lang="ru-RU" sz="3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СОШ</a:t>
            </a:r>
          </a:p>
          <a:p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Стаж 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наставнической деятельности – 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года</a:t>
            </a:r>
            <a:endParaRPr lang="ru-RU" sz="3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наставничества </a:t>
            </a:r>
          </a:p>
          <a:p>
            <a:pPr marL="0" indent="0">
              <a:buNone/>
            </a:pPr>
            <a:r>
              <a:rPr lang="ru-RU" b="1" dirty="0" smtClean="0"/>
              <a:t>   </a:t>
            </a:r>
            <a:r>
              <a:rPr lang="tt-RU" sz="4400" b="1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tt-RU" sz="3800" b="1" dirty="0">
                <a:latin typeface="Times New Roman" pitchFamily="18" charset="0"/>
                <a:cs typeface="Times New Roman" pitchFamily="18" charset="0"/>
              </a:rPr>
              <a:t>Формирование ИКТ-кометенций учителей иностранного языка через наставническое сопровождение</a:t>
            </a:r>
            <a:r>
              <a:rPr lang="tt-RU" sz="38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C:\Users\Школа\Downloads\Рисунок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7584" y="1161237"/>
            <a:ext cx="2448272" cy="34036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185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 информация</a:t>
            </a:r>
          </a:p>
        </p:txBody>
      </p:sp>
      <p:pic>
        <p:nvPicPr>
          <p:cNvPr id="9" name="Picture 2" descr="C:\Users\Comp1\Downloads\IMG_20190506_13432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31591"/>
            <a:ext cx="3422514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3615852"/>
          </a:xfrm>
        </p:spPr>
        <p:txBody>
          <a:bodyPr>
            <a:normAutofit fontScale="40000" lnSpcReduction="20000"/>
          </a:bodyPr>
          <a:lstStyle/>
          <a:p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количество педагогических  </a:t>
            </a:r>
            <a:r>
              <a:rPr lang="ru-RU" sz="5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– </a:t>
            </a:r>
            <a:r>
              <a:rPr lang="ru-RU" sz="55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846,</a:t>
            </a:r>
            <a:r>
              <a:rPr lang="ru-RU" sz="5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них </a:t>
            </a:r>
            <a:r>
              <a:rPr lang="ru-RU" sz="55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учителей-379 </a:t>
            </a:r>
            <a:r>
              <a:rPr lang="ru-RU" sz="5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5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имеют высшую категорию – </a:t>
            </a:r>
            <a:r>
              <a:rPr lang="ru-RU" sz="55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76</a:t>
            </a:r>
            <a:r>
              <a:rPr lang="ru-RU" sz="5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первую – </a:t>
            </a:r>
            <a:r>
              <a:rPr lang="ru-RU" sz="55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194. </a:t>
            </a:r>
            <a:endParaRPr lang="ru-RU" sz="55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</a:t>
            </a:r>
            <a:r>
              <a:rPr lang="ru-RU" sz="5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5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наставник»– </a:t>
            </a:r>
            <a:r>
              <a:rPr lang="ru-RU" sz="55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u-RU" sz="5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5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55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6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</a:t>
            </a:r>
            <a:r>
              <a:rPr lang="ru-RU" sz="6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роли наставничества </a:t>
            </a:r>
            <a:br>
              <a:rPr lang="ru-RU" sz="6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росте </a:t>
            </a:r>
            <a:r>
              <a:rPr lang="ru-RU" sz="6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педагога»</a:t>
            </a:r>
            <a:endParaRPr lang="ru-RU" sz="55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44" y="51471"/>
            <a:ext cx="623940" cy="62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-117559"/>
            <a:ext cx="5074828" cy="95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16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0906"/>
            <a:ext cx="623940" cy="62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-117559"/>
            <a:ext cx="5074828" cy="954465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Вагизова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Рузиля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Ахметовна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7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7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7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читель татарского языка и литературы </a:t>
            </a:r>
            <a:r>
              <a:rPr lang="ru-RU" sz="17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Малоелгинской</a:t>
            </a:r>
            <a:r>
              <a:rPr lang="ru-RU" sz="1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СОШ    </a:t>
            </a:r>
          </a:p>
          <a:p>
            <a:pPr marL="0" indent="0">
              <a:buNone/>
            </a:pP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 на тему  « Современная система профессиональной подготовки молодого специалиста»</a:t>
            </a:r>
          </a:p>
          <a:p>
            <a:endParaRPr lang="ru-RU" sz="1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860032" y="1148302"/>
            <a:ext cx="3826768" cy="3151640"/>
          </a:xfrm>
        </p:spPr>
        <p:txBody>
          <a:bodyPr>
            <a:normAutofit lnSpcReduction="10000"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Конечные  результаты:</a:t>
            </a: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овместная работа с молодыми педагогами;</a:t>
            </a:r>
          </a:p>
          <a:p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участие в профессиональных конкурсах;</a:t>
            </a: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ткрытые урока и внеклассные мероприятия на уровне района;</a:t>
            </a: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астер – классы для молодых  учителей района;</a:t>
            </a: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ыступления на семинарах, конференциях;</a:t>
            </a: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езультативность участия молодых педагогов в различных мероприятиях;</a:t>
            </a: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едагогическое совершенствование молодых учителей</a:t>
            </a:r>
          </a:p>
          <a:p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3" descr="C:\Users\гимназия\Desktop\учителя\IMG_20190402_0938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77" y="2787774"/>
            <a:ext cx="1937762" cy="1453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гимназия\Desktop\учителя\IMG-20190305-WA000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724" y="3003798"/>
            <a:ext cx="1666252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110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5007"/>
            <a:ext cx="623940" cy="62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-117559"/>
            <a:ext cx="5074828" cy="954465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Гарипова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Рушания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Гумеровна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457200" y="1059581"/>
            <a:ext cx="4038600" cy="238608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7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читель татарского языка и литературы </a:t>
            </a:r>
            <a:r>
              <a:rPr lang="ru-RU" sz="17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Столбищенской</a:t>
            </a:r>
            <a:r>
              <a:rPr lang="ru-RU" sz="1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СОШ      </a:t>
            </a:r>
          </a:p>
          <a:p>
            <a:pPr marL="0" indent="0">
              <a:buNone/>
            </a:pP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 « Методическое сопровождение профессионального роста молодых учителей»</a:t>
            </a:r>
          </a:p>
          <a:p>
            <a:endParaRPr lang="ru-RU" sz="1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860032" y="987574"/>
            <a:ext cx="3826768" cy="3384375"/>
          </a:xfrm>
        </p:spPr>
        <p:txBody>
          <a:bodyPr>
            <a:normAutofit/>
          </a:bodyPr>
          <a:lstStyle/>
          <a:p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Конечные результаты</a:t>
            </a: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одготовка к участию в   профессиональных конкурсах по предмету;</a:t>
            </a: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астер – классы для молодых  учителей района;</a:t>
            </a: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ыступления молодых педагогов на семинарах, конференциях;</a:t>
            </a: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езультативность участия молодых педагогов в различных мероприятиях;</a:t>
            </a: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владение навыками  педагогического мастерства молодыми учителями</a:t>
            </a:r>
          </a:p>
          <a:p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8" descr="C:\Users\Столбищенская СОШ\Desktop\IMG_6621-12-05-19-11-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49" y="2715765"/>
            <a:ext cx="1512168" cy="1656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C:\Users\Гульсина\Desktop\41984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27784" y="3075806"/>
            <a:ext cx="1440160" cy="1460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907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5554"/>
            <a:ext cx="623940" cy="62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-117559"/>
            <a:ext cx="5074828" cy="954465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Гайнутдинова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Зифа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Муфасаловна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457200" y="1059581"/>
            <a:ext cx="4038600" cy="23860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7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У</a:t>
            </a:r>
            <a:r>
              <a:rPr lang="ru-RU" sz="1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читель химии и биологии </a:t>
            </a:r>
            <a:r>
              <a:rPr lang="ru-RU" sz="17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Малоелгинской</a:t>
            </a:r>
            <a:r>
              <a:rPr lang="ru-RU" sz="1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СОШ    </a:t>
            </a:r>
          </a:p>
          <a:p>
            <a:pPr marL="0" indent="0">
              <a:buNone/>
            </a:pP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 на тему  « Организация наставничества с молодыми  учителями»</a:t>
            </a:r>
          </a:p>
          <a:p>
            <a:endParaRPr lang="ru-RU" sz="1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3759868"/>
          </a:xfrm>
        </p:spPr>
        <p:txBody>
          <a:bodyPr>
            <a:normAutofit/>
          </a:bodyPr>
          <a:lstStyle/>
          <a:p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Конечные  результаты</a:t>
            </a:r>
          </a:p>
          <a:p>
            <a:pPr lvl="0"/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в успешной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адаптация вновь прибывшего педагога в учреждении;</a:t>
            </a:r>
          </a:p>
          <a:p>
            <a:pPr lvl="0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частие в различных районных семинарах по предмету;</a:t>
            </a:r>
            <a:endParaRPr lang="ru-RU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роведение открытых уроков и мероприятий на уровне района;</a:t>
            </a:r>
            <a:endParaRPr lang="ru-RU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в работе инновационных педагогических 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технологий;</a:t>
            </a:r>
          </a:p>
          <a:p>
            <a:pPr lvl="0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ыступления на районных семинарах учителей химии и биологии</a:t>
            </a:r>
            <a:endParaRPr lang="ru-RU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11" y="2693587"/>
            <a:ext cx="1296144" cy="134050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171" y="3363838"/>
            <a:ext cx="1397214" cy="152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969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30" y="48277"/>
            <a:ext cx="623940" cy="62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-117559"/>
            <a:ext cx="5074828" cy="954465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Мухаметшина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Разиня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Минвалиевна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457200" y="987573"/>
            <a:ext cx="4038600" cy="24580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читель татарского языка и литературы </a:t>
            </a:r>
            <a:r>
              <a:rPr lang="ru-RU" sz="17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Нармонской</a:t>
            </a:r>
            <a:r>
              <a:rPr lang="ru-RU" sz="1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СОШ    </a:t>
            </a:r>
          </a:p>
          <a:p>
            <a:pPr marL="0" indent="0">
              <a:buNone/>
            </a:pP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на тему  « Школа профессионального развития педагога»</a:t>
            </a:r>
          </a:p>
          <a:p>
            <a:endParaRPr lang="ru-RU" sz="1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860032" y="900115"/>
            <a:ext cx="3826768" cy="3399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Конечные  результаты</a:t>
            </a:r>
          </a:p>
          <a:p>
            <a:pPr marL="0" indent="0">
              <a:buNone/>
              <a:defRPr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получила навыки анализа результатов собственной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профессиональной деятельности 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спользует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работе методы развития саморазвития познавательной активности у талантливых детей </a:t>
            </a:r>
          </a:p>
          <a:p>
            <a:pPr marL="0" indent="0">
              <a:buNone/>
              <a:defRPr/>
            </a:pP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спользует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рефлексивные технологии для оценки уровня своего профессионального и личностного развития</a:t>
            </a:r>
          </a:p>
          <a:p>
            <a:pPr marL="0" indent="0">
              <a:buNone/>
              <a:defRPr/>
            </a:pP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емонстрирует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траекторию собственного самообразования и 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самосовершенствования;</a:t>
            </a:r>
          </a:p>
          <a:p>
            <a:pPr marL="0" indent="0">
              <a:buNone/>
              <a:defRPr/>
            </a:pP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участвует  в различных конкурсах</a:t>
            </a:r>
          </a:p>
          <a:p>
            <a:pPr marL="0" indent="0">
              <a:buNone/>
              <a:defRPr/>
            </a:pP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4" descr="C:\Users\Елена\Desktop\Camera\IMG_20180903_130754.jpg"/>
          <p:cNvPicPr>
            <a:picLocks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560" y="2760111"/>
            <a:ext cx="1584176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 descr="dbvgdeoaXos"/>
          <p:cNvPicPr>
            <a:picLocks noChangeAspect="1" noChangeArrowheads="1"/>
          </p:cNvPicPr>
          <p:nvPr/>
        </p:nvPicPr>
        <p:blipFill>
          <a:blip r:embed="rId5"/>
          <a:srcRect t="28600" b="28870"/>
          <a:stretch>
            <a:fillRect/>
          </a:stretch>
        </p:blipFill>
        <p:spPr bwMode="auto">
          <a:xfrm>
            <a:off x="2524962" y="3245039"/>
            <a:ext cx="1773089" cy="13343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1298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" y="48277"/>
            <a:ext cx="623940" cy="62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-117559"/>
            <a:ext cx="5074828" cy="954465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Садыкова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Мунира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Гумеровна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457200" y="1131589"/>
            <a:ext cx="4038600" cy="231408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21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1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читель татарского языка и литературы </a:t>
            </a:r>
            <a:r>
              <a:rPr lang="ru-RU" sz="21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Столбищенской</a:t>
            </a:r>
            <a:r>
              <a:rPr lang="ru-RU" sz="21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СОШ    </a:t>
            </a:r>
          </a:p>
          <a:p>
            <a:pPr marL="0" indent="0">
              <a:buNone/>
            </a:pPr>
            <a:r>
              <a:rPr lang="ru-RU" sz="2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  на тему « Школа профессионального роста молодого  педагога»</a:t>
            </a:r>
          </a:p>
          <a:p>
            <a:endParaRPr lang="ru-RU" sz="1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3543843"/>
          </a:xfrm>
        </p:spPr>
        <p:txBody>
          <a:bodyPr>
            <a:normAutofit fontScale="85000" lnSpcReduction="20000"/>
          </a:bodyPr>
          <a:lstStyle/>
          <a:p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Конечные результаты</a:t>
            </a:r>
          </a:p>
          <a:p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адаптации молодого специалиста прошел успешно. Молодому специалисту оказывалась помощь администрацией, руководителем методического объединения и педагогом-наставником в вопросах совершенствования теоретических знаний, повышения профессионального мастерства.</a:t>
            </a:r>
          </a:p>
          <a:p>
            <a:pPr fontAlgn="base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того, взаимодействие с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молодыми специалистами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осуществлялось дистанционно, при помощи инновационных технологий видеосвязи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Scype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Whatsapp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молодыми педагогами также осуществлялась и через сайт. В рамках проекта на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личном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сайте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http://sadykova-munira.narod.ru/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была создана соответствующая рубрика, где были размещены материалы в помощь молодому специалисту: методические пособия, мастер-классы, примеры открытых уроков и .т.д.</a:t>
            </a:r>
          </a:p>
          <a:p>
            <a:pPr marL="0" indent="0">
              <a:buNone/>
              <a:defRPr/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D:\с айфона\119APPLE\IMG_960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64"/>
          <a:stretch/>
        </p:blipFill>
        <p:spPr bwMode="auto">
          <a:xfrm>
            <a:off x="683568" y="2643758"/>
            <a:ext cx="1368152" cy="1378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Мунира Гумеровна\Desktop\Грант\Габишевские\JAAQ013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11" r="15555"/>
          <a:stretch/>
        </p:blipFill>
        <p:spPr bwMode="auto">
          <a:xfrm>
            <a:off x="2411760" y="3052917"/>
            <a:ext cx="1565537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409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30" y="205979"/>
            <a:ext cx="623940" cy="62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-117559"/>
            <a:ext cx="5074828" cy="954465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Сафина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Лария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Нуретдиновна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457200" y="1059581"/>
            <a:ext cx="4038600" cy="238608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19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9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читель татарского языка и литературы </a:t>
            </a:r>
            <a:r>
              <a:rPr lang="ru-RU" sz="19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Лаишевской</a:t>
            </a:r>
            <a:r>
              <a:rPr lang="ru-RU" sz="19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СОШ №2    </a:t>
            </a:r>
          </a:p>
          <a:p>
            <a:pPr marL="0" indent="0">
              <a:buNone/>
            </a:pPr>
            <a:r>
              <a:rPr lang="ru-RU" sz="19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  на тему «</a:t>
            </a:r>
            <a:r>
              <a:rPr lang="tt-RU" sz="1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уровня профессионал</a:t>
            </a:r>
            <a:r>
              <a:rPr lang="ru-RU" sz="1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ьной</a:t>
            </a:r>
            <a:r>
              <a:rPr lang="ru-RU" sz="1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компетенции молодого педагога</a:t>
            </a:r>
            <a:r>
              <a:rPr lang="ru-RU" sz="19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»</a:t>
            </a:r>
          </a:p>
          <a:p>
            <a:endParaRPr lang="ru-RU" sz="1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3399827"/>
          </a:xfrm>
        </p:spPr>
        <p:txBody>
          <a:bodyPr>
            <a:normAutofit fontScale="85000" lnSpcReduction="10000"/>
          </a:bodyPr>
          <a:lstStyle/>
          <a:p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Конечные результаты</a:t>
            </a:r>
          </a:p>
          <a:p>
            <a:pPr marL="0" indent="0">
              <a:buNone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молодого педагога внутренней позиции                   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положительного отношения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школе, способности к самооценке,</a:t>
            </a:r>
          </a:p>
          <a:p>
            <a:pPr marL="0" indent="0">
              <a:buNone/>
            </a:pP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умения планировать, контролировать свои действия;</a:t>
            </a:r>
          </a:p>
          <a:p>
            <a:pPr marL="0" indent="0">
              <a:buNone/>
            </a:pP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- включение в научно-исследовательскую и научно-практическую работу, организация самостоятельной работы молодого педагога  по учебным дисциплинам;</a:t>
            </a:r>
          </a:p>
          <a:p>
            <a:pPr marL="0" indent="0">
              <a:buNone/>
            </a:pP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- формулировать собственное мнение, сотрудничать с любым партнёром, осуществлять поиск необходимой информации;</a:t>
            </a:r>
          </a:p>
          <a:p>
            <a:pPr marL="0" indent="0">
              <a:buNone/>
            </a:pP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- участие в педсоветах,  семинарах,  в работе школьного и районного МО учителей истории и обществознания; разработка рабочих программ по предметам в соответствии с ФГОС;</a:t>
            </a:r>
          </a:p>
          <a:p>
            <a:pPr marL="0" indent="0">
              <a:buNone/>
            </a:pP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- оказать посильную практическую помощь молодому учителю.</a:t>
            </a:r>
          </a:p>
          <a:p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682975"/>
            <a:ext cx="1512168" cy="1666793"/>
          </a:xfrm>
          <a:prstGeom prst="rect">
            <a:avLst/>
          </a:prstGeom>
          <a:ln>
            <a:solidFill>
              <a:srgbClr val="C0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909" y="3147814"/>
            <a:ext cx="1584176" cy="174457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</p:pic>
    </p:spTree>
    <p:extLst>
      <p:ext uri="{BB962C8B-B14F-4D97-AF65-F5344CB8AC3E}">
        <p14:creationId xmlns:p14="http://schemas.microsoft.com/office/powerpoint/2010/main" val="118718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Afanaseva\Desktop\Августовка 2014, 2015, 2016, 2017\Августовка 2017\Доклад министра\От Адели\Оптимальные размеры\лого_пнг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5554"/>
            <a:ext cx="623940" cy="62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-117559"/>
            <a:ext cx="5074828" cy="954465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Шишкова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Халида</a:t>
            </a:r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Дамировна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457200" y="1131589"/>
            <a:ext cx="4038600" cy="231408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7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читель  математики </a:t>
            </a:r>
            <a:r>
              <a:rPr lang="ru-RU" sz="17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Ташкирменской</a:t>
            </a:r>
            <a:r>
              <a:rPr lang="ru-RU" sz="1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ООШ    </a:t>
            </a:r>
          </a:p>
          <a:p>
            <a:pPr marL="0" indent="0">
              <a:buNone/>
            </a:pPr>
            <a:r>
              <a:rPr lang="ru-RU" sz="1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 «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наставничества учителей </a:t>
            </a:r>
            <a:r>
              <a:rPr lang="ru-RU" sz="1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Лаишевского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района»</a:t>
            </a:r>
          </a:p>
          <a:p>
            <a:pPr marL="0" indent="0">
              <a:buNone/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3471835"/>
          </a:xfrm>
        </p:spPr>
        <p:txBody>
          <a:bodyPr>
            <a:normAutofit fontScale="92500" lnSpcReduction="10000"/>
          </a:bodyPr>
          <a:lstStyle/>
          <a:p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Конечные результаты</a:t>
            </a:r>
          </a:p>
          <a:p>
            <a:pPr marL="0" indent="0">
              <a:buNone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Сетевое взаимодействие в виртуальном сообществе в Электронном образовании РТ Сообщество «Совет молодых учителей (сообщество молодых учителей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Лаишевского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РТ)»  </a:t>
            </a:r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https://edu.tatar.ru/community/index/16719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Деятельность наставника на муниципальном и республиканском уровне: мастер- классы, тренинги, семинары, конкурсы, курсы, публикации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Администратор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Вируального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сообщества 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Учитель-наставник  Виртуального сообщества «Совет молодых учителей 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Наставник Виртуальной Школы Наставничества: Модель «Объяснение»</a:t>
            </a:r>
          </a:p>
          <a:p>
            <a:pPr marL="0" indent="0">
              <a:buNone/>
              <a:defRPr/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физика 2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71" y="2427734"/>
            <a:ext cx="1440158" cy="1556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IMG-20190430-WA000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774" y="2931791"/>
            <a:ext cx="1542178" cy="152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291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672</TotalTime>
  <Words>959</Words>
  <Application>Microsoft Office PowerPoint</Application>
  <PresentationFormat>Экран (16:9)</PresentationFormat>
  <Paragraphs>129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Тема Office</vt:lpstr>
      <vt:lpstr>Организация наставнической деятельности в Лаишевском муниципальном районе</vt:lpstr>
      <vt:lpstr>Общая информация</vt:lpstr>
      <vt:lpstr>Вагизова Рузиля Ахметовна</vt:lpstr>
      <vt:lpstr>Гарипова Рушания Гумеровна</vt:lpstr>
      <vt:lpstr>Гайнутдинова Зифа Муфасаловна</vt:lpstr>
      <vt:lpstr>Мухаметшина Разиня Минвалиевна</vt:lpstr>
      <vt:lpstr>Садыкова Мунира Гумеровна</vt:lpstr>
      <vt:lpstr>Сафина Лария Нуретдиновна</vt:lpstr>
      <vt:lpstr>Шишкова Халида Дамировна</vt:lpstr>
      <vt:lpstr>Хазиева Миляуша Мулыйывна </vt:lpstr>
      <vt:lpstr>Халиуллина Елена Николаевна</vt:lpstr>
      <vt:lpstr>Павлова Татьяна Дмитриевна</vt:lpstr>
      <vt:lpstr>Нигматзянова Лилия Ринатовна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elmira</dc:creator>
  <cp:lastModifiedBy>Пользователь</cp:lastModifiedBy>
  <cp:revision>81</cp:revision>
  <cp:lastPrinted>2019-05-17T04:45:41Z</cp:lastPrinted>
  <dcterms:created xsi:type="dcterms:W3CDTF">2017-08-23T11:20:43Z</dcterms:created>
  <dcterms:modified xsi:type="dcterms:W3CDTF">2023-05-02T11:28:02Z</dcterms:modified>
</cp:coreProperties>
</file>